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7" r:id="rId2"/>
  </p:sldIdLst>
  <p:sldSz cx="43891200" cy="32918400"/>
  <p:notesSz cx="43434000" cy="324612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Tahoma" charset="0"/>
        <a:ea typeface="ＭＳ Ｐゴシック" charset="0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Tahoma" charset="0"/>
        <a:ea typeface="ＭＳ Ｐゴシック" charset="0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Tahoma" charset="0"/>
        <a:ea typeface="ＭＳ Ｐゴシック" charset="0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Tahoma" charset="0"/>
        <a:ea typeface="ＭＳ Ｐゴシック" charset="0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1000" b="1" kern="1200">
        <a:solidFill>
          <a:schemeClr val="bg1"/>
        </a:solidFill>
        <a:latin typeface="Tahoma" charset="0"/>
        <a:ea typeface="ＭＳ Ｐゴシック" charset="0"/>
        <a:cs typeface="+mn-cs"/>
      </a:defRPr>
    </a:lvl5pPr>
    <a:lvl6pPr marL="2286000" algn="l" defTabSz="457200" rtl="0" eaLnBrk="1" latinLnBrk="0" hangingPunct="1">
      <a:defRPr sz="1000" b="1" kern="1200">
        <a:solidFill>
          <a:schemeClr val="bg1"/>
        </a:solidFill>
        <a:latin typeface="Tahoma" charset="0"/>
        <a:ea typeface="ＭＳ Ｐゴシック" charset="0"/>
        <a:cs typeface="+mn-cs"/>
      </a:defRPr>
    </a:lvl6pPr>
    <a:lvl7pPr marL="2743200" algn="l" defTabSz="457200" rtl="0" eaLnBrk="1" latinLnBrk="0" hangingPunct="1">
      <a:defRPr sz="1000" b="1" kern="1200">
        <a:solidFill>
          <a:schemeClr val="bg1"/>
        </a:solidFill>
        <a:latin typeface="Tahoma" charset="0"/>
        <a:ea typeface="ＭＳ Ｐゴシック" charset="0"/>
        <a:cs typeface="+mn-cs"/>
      </a:defRPr>
    </a:lvl7pPr>
    <a:lvl8pPr marL="3200400" algn="l" defTabSz="457200" rtl="0" eaLnBrk="1" latinLnBrk="0" hangingPunct="1">
      <a:defRPr sz="1000" b="1" kern="1200">
        <a:solidFill>
          <a:schemeClr val="bg1"/>
        </a:solidFill>
        <a:latin typeface="Tahoma" charset="0"/>
        <a:ea typeface="ＭＳ Ｐゴシック" charset="0"/>
        <a:cs typeface="+mn-cs"/>
      </a:defRPr>
    </a:lvl8pPr>
    <a:lvl9pPr marL="3657600" algn="l" defTabSz="457200" rtl="0" eaLnBrk="1" latinLnBrk="0" hangingPunct="1">
      <a:defRPr sz="1000" b="1" kern="1200">
        <a:solidFill>
          <a:schemeClr val="bg1"/>
        </a:solidFill>
        <a:latin typeface="Tahoma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506">
          <p15:clr>
            <a:srgbClr val="A4A3A4"/>
          </p15:clr>
        </p15:guide>
        <p15:guide id="2" pos="138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80"/>
    <a:srgbClr val="804000"/>
    <a:srgbClr val="408000"/>
    <a:srgbClr val="0000FF"/>
    <a:srgbClr val="A50021"/>
    <a:srgbClr val="969696"/>
    <a:srgbClr val="4D4D4D"/>
    <a:srgbClr val="C0C0C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10" autoAdjust="0"/>
    <p:restoredTop sz="50000" autoAdjust="0"/>
  </p:normalViewPr>
  <p:slideViewPr>
    <p:cSldViewPr snapToGrid="0">
      <p:cViewPr>
        <p:scale>
          <a:sx n="83" d="100"/>
          <a:sy n="83" d="100"/>
        </p:scale>
        <p:origin x="-15240" y="-7120"/>
      </p:cViewPr>
      <p:guideLst>
        <p:guide orient="horz" pos="19506"/>
        <p:guide pos="1381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2475" y="10226675"/>
            <a:ext cx="37306250" cy="70548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363" y="18653125"/>
            <a:ext cx="30724475" cy="84137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3EB71F-9F03-DC40-862A-18FF52B5FB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4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B5B12F-66AC-D94B-AF6F-573FBD6456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27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272163" y="2925763"/>
            <a:ext cx="9326562" cy="263350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92475" y="2925763"/>
            <a:ext cx="27827288" cy="263350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7DA469-7064-9F46-8D94-9E932960A0A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EE7B0F-6ADB-5B4E-9FF3-43D79EAEC4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250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0" y="21153438"/>
            <a:ext cx="37307838" cy="65373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0" y="13952538"/>
            <a:ext cx="37307838" cy="72009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39DC14-5E01-6D40-87A4-B2A8918F28F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54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2475" y="9509125"/>
            <a:ext cx="18576925" cy="19751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21800" y="9509125"/>
            <a:ext cx="18576925" cy="19751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7B5C46-4B0A-EC4C-A7C3-6DF044D93D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881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3925" y="7369175"/>
            <a:ext cx="19392900" cy="30702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3925" y="10439400"/>
            <a:ext cx="19392900" cy="18965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438" y="7369175"/>
            <a:ext cx="19400837" cy="30702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438" y="10439400"/>
            <a:ext cx="19400837" cy="18965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7055D4-09FD-7C48-A492-F078BA64FF7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2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F93D3E-1FA4-C943-A1A4-BECF2461D00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27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542A34-789D-A94D-B3A4-FB5C98FF45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48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1275"/>
            <a:ext cx="14439900" cy="55768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875" y="1311275"/>
            <a:ext cx="24536400" cy="280939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3925" y="6888163"/>
            <a:ext cx="14439900" cy="225171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01DFA5-F134-B740-97C2-C3A461669F0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3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663" y="23042563"/>
            <a:ext cx="26335037" cy="27209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663" y="2941638"/>
            <a:ext cx="26335037" cy="197500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663" y="25763538"/>
            <a:ext cx="26335037" cy="3862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3E9D36-0ECE-BE4B-8B08-E20BBB1E913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01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92475" y="2925763"/>
            <a:ext cx="37306250" cy="5486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38768" tIns="219389" rIns="438768" bIns="2193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92475" y="9509125"/>
            <a:ext cx="37306250" cy="197516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38768" tIns="219389" rIns="438768" bIns="2193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92475" y="29992638"/>
            <a:ext cx="9144000" cy="21939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38768" tIns="219389" rIns="438768" bIns="219389" numCol="1" anchor="t" anchorCtr="0" compatLnSpc="1">
            <a:prstTxWarp prst="textNoShape">
              <a:avLst/>
            </a:prstTxWarp>
          </a:bodyPr>
          <a:lstStyle>
            <a:lvl1pPr algn="l" defTabSz="4389438">
              <a:defRPr sz="6700" b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5525" y="29992638"/>
            <a:ext cx="13900150" cy="21939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38768" tIns="219389" rIns="438768" bIns="219389" numCol="1" anchor="t" anchorCtr="0" compatLnSpc="1">
            <a:prstTxWarp prst="textNoShape">
              <a:avLst/>
            </a:prstTxWarp>
          </a:bodyPr>
          <a:lstStyle>
            <a:lvl1pPr algn="ctr" defTabSz="4389438">
              <a:defRPr sz="6700" b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4725" y="29992638"/>
            <a:ext cx="9144000" cy="21939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38768" tIns="219389" rIns="438768" bIns="219389" numCol="1" anchor="t" anchorCtr="0" compatLnSpc="1">
            <a:prstTxWarp prst="textNoShape">
              <a:avLst/>
            </a:prstTxWarp>
          </a:bodyPr>
          <a:lstStyle>
            <a:lvl1pPr defTabSz="4389438">
              <a:defRPr sz="6700" b="0">
                <a:solidFill>
                  <a:schemeClr val="tx1"/>
                </a:solidFill>
                <a:latin typeface="+mn-lt"/>
              </a:defRPr>
            </a:lvl1pPr>
          </a:lstStyle>
          <a:p>
            <a:fld id="{42754F32-0A3E-6A41-9336-01F3524ED46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89438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389438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Times New Roman" charset="0"/>
          <a:ea typeface="ＭＳ Ｐゴシック" charset="0"/>
        </a:defRPr>
      </a:lvl2pPr>
      <a:lvl3pPr algn="ctr" defTabSz="4389438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Times New Roman" charset="0"/>
          <a:ea typeface="ＭＳ Ｐゴシック" charset="0"/>
        </a:defRPr>
      </a:lvl3pPr>
      <a:lvl4pPr algn="ctr" defTabSz="4389438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Times New Roman" charset="0"/>
          <a:ea typeface="ＭＳ Ｐゴシック" charset="0"/>
        </a:defRPr>
      </a:lvl4pPr>
      <a:lvl5pPr algn="ctr" defTabSz="4389438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Times New Roman" charset="0"/>
          <a:ea typeface="ＭＳ Ｐゴシック" charset="0"/>
        </a:defRPr>
      </a:lvl5pPr>
      <a:lvl6pPr marL="457200" algn="ctr" defTabSz="4389438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defTabSz="4389438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defTabSz="4389438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defTabSz="4389438" rtl="0" eaLnBrk="0" fontAlgn="base" hangingPunct="0">
        <a:spcBef>
          <a:spcPct val="0"/>
        </a:spcBef>
        <a:spcAft>
          <a:spcPct val="0"/>
        </a:spcAft>
        <a:defRPr sz="211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1646238" indent="-1646238" algn="l" defTabSz="4389438" rtl="0" eaLnBrk="0" fontAlgn="base" hangingPunct="0">
        <a:spcBef>
          <a:spcPct val="20000"/>
        </a:spcBef>
        <a:spcAft>
          <a:spcPct val="0"/>
        </a:spcAft>
        <a:buChar char="•"/>
        <a:defRPr sz="15400">
          <a:solidFill>
            <a:schemeClr val="tx1"/>
          </a:solidFill>
          <a:latin typeface="+mn-lt"/>
          <a:ea typeface="+mn-ea"/>
          <a:cs typeface="+mn-cs"/>
        </a:defRPr>
      </a:lvl1pPr>
      <a:lvl2pPr marL="3565525" indent="-1371600" algn="l" defTabSz="4389438" rtl="0" eaLnBrk="0" fontAlgn="base" hangingPunct="0">
        <a:spcBef>
          <a:spcPct val="20000"/>
        </a:spcBef>
        <a:spcAft>
          <a:spcPct val="0"/>
        </a:spcAft>
        <a:buChar char="–"/>
        <a:defRPr sz="13400">
          <a:solidFill>
            <a:schemeClr val="tx1"/>
          </a:solidFill>
          <a:latin typeface="+mn-lt"/>
          <a:ea typeface="+mn-ea"/>
        </a:defRPr>
      </a:lvl2pPr>
      <a:lvl3pPr marL="5486400" indent="-1096963" algn="l" defTabSz="4389438" rtl="0" eaLnBrk="0" fontAlgn="base" hangingPunct="0">
        <a:spcBef>
          <a:spcPct val="20000"/>
        </a:spcBef>
        <a:spcAft>
          <a:spcPct val="0"/>
        </a:spcAft>
        <a:buChar char="•"/>
        <a:defRPr sz="11500">
          <a:solidFill>
            <a:schemeClr val="tx1"/>
          </a:solidFill>
          <a:latin typeface="+mn-lt"/>
          <a:ea typeface="+mn-ea"/>
        </a:defRPr>
      </a:lvl3pPr>
      <a:lvl4pPr marL="7680325" indent="-1096963" algn="l" defTabSz="4389438" rtl="0" eaLnBrk="0" fontAlgn="base" hangingPunct="0">
        <a:spcBef>
          <a:spcPct val="20000"/>
        </a:spcBef>
        <a:spcAft>
          <a:spcPct val="0"/>
        </a:spcAft>
        <a:buChar char="–"/>
        <a:defRPr sz="9600">
          <a:solidFill>
            <a:schemeClr val="tx1"/>
          </a:solidFill>
          <a:latin typeface="+mn-lt"/>
          <a:ea typeface="+mn-ea"/>
        </a:defRPr>
      </a:lvl4pPr>
      <a:lvl5pPr marL="9875838" indent="-1096963" algn="l" defTabSz="4389438" rtl="0" eaLnBrk="0" fontAlgn="base" hangingPunct="0">
        <a:spcBef>
          <a:spcPct val="20000"/>
        </a:spcBef>
        <a:spcAft>
          <a:spcPct val="0"/>
        </a:spcAft>
        <a:buChar char="»"/>
        <a:defRPr sz="9600">
          <a:solidFill>
            <a:schemeClr val="tx1"/>
          </a:solidFill>
          <a:latin typeface="+mn-lt"/>
          <a:ea typeface="+mn-ea"/>
        </a:defRPr>
      </a:lvl5pPr>
      <a:lvl6pPr marL="10333038" indent="-1096963" algn="l" defTabSz="4389438" rtl="0" eaLnBrk="0" fontAlgn="base" hangingPunct="0">
        <a:spcBef>
          <a:spcPct val="20000"/>
        </a:spcBef>
        <a:spcAft>
          <a:spcPct val="0"/>
        </a:spcAft>
        <a:buChar char="»"/>
        <a:defRPr sz="9600">
          <a:solidFill>
            <a:schemeClr val="tx1"/>
          </a:solidFill>
          <a:latin typeface="+mn-lt"/>
          <a:ea typeface="+mn-ea"/>
        </a:defRPr>
      </a:lvl6pPr>
      <a:lvl7pPr marL="10790238" indent="-1096963" algn="l" defTabSz="4389438" rtl="0" eaLnBrk="0" fontAlgn="base" hangingPunct="0">
        <a:spcBef>
          <a:spcPct val="20000"/>
        </a:spcBef>
        <a:spcAft>
          <a:spcPct val="0"/>
        </a:spcAft>
        <a:buChar char="»"/>
        <a:defRPr sz="9600">
          <a:solidFill>
            <a:schemeClr val="tx1"/>
          </a:solidFill>
          <a:latin typeface="+mn-lt"/>
          <a:ea typeface="+mn-ea"/>
        </a:defRPr>
      </a:lvl7pPr>
      <a:lvl8pPr marL="11247438" indent="-1096963" algn="l" defTabSz="4389438" rtl="0" eaLnBrk="0" fontAlgn="base" hangingPunct="0">
        <a:spcBef>
          <a:spcPct val="20000"/>
        </a:spcBef>
        <a:spcAft>
          <a:spcPct val="0"/>
        </a:spcAft>
        <a:buChar char="»"/>
        <a:defRPr sz="9600">
          <a:solidFill>
            <a:schemeClr val="tx1"/>
          </a:solidFill>
          <a:latin typeface="+mn-lt"/>
          <a:ea typeface="+mn-ea"/>
        </a:defRPr>
      </a:lvl8pPr>
      <a:lvl9pPr marL="11704638" indent="-1096963" algn="l" defTabSz="4389438" rtl="0" eaLnBrk="0" fontAlgn="base" hangingPunct="0">
        <a:spcBef>
          <a:spcPct val="20000"/>
        </a:spcBef>
        <a:spcAft>
          <a:spcPct val="0"/>
        </a:spcAft>
        <a:buChar char="»"/>
        <a:defRPr sz="9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 Box 9"/>
          <p:cNvSpPr txBox="1">
            <a:spLocks noChangeArrowheads="1"/>
          </p:cNvSpPr>
          <p:nvPr/>
        </p:nvSpPr>
        <p:spPr bwMode="auto">
          <a:xfrm>
            <a:off x="164640" y="182604"/>
            <a:ext cx="43786425" cy="8270741"/>
          </a:xfrm>
          <a:prstGeom prst="rect">
            <a:avLst/>
          </a:prstGeom>
          <a:gradFill rotWithShape="1">
            <a:gsLst>
              <a:gs pos="10000">
                <a:srgbClr val="000080"/>
              </a:gs>
              <a:gs pos="100000">
                <a:srgbClr val="969696">
                  <a:gamma/>
                  <a:tint val="0"/>
                  <a:invGamma/>
                </a:srgbClr>
              </a:gs>
            </a:gsLst>
            <a:lin ang="5400000" scaled="0"/>
          </a:gradFill>
          <a:ln>
            <a:noFill/>
          </a:ln>
          <a:effectLst/>
        </p:spPr>
        <p:txBody>
          <a:bodyPr lIns="182822" tIns="457200" rIns="182822" bIns="457200"/>
          <a:lstStyle>
            <a:lvl1pPr algn="l" defTabSz="1828800">
              <a:tabLst>
                <a:tab pos="41940163" algn="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914400" algn="l" defTabSz="1828800">
              <a:tabLst>
                <a:tab pos="41940163" algn="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828800" algn="l" defTabSz="1828800">
              <a:tabLst>
                <a:tab pos="41940163" algn="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2743200" algn="l" defTabSz="1828800">
              <a:tabLst>
                <a:tab pos="41940163" algn="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3657600" algn="l" defTabSz="1828800">
              <a:tabLst>
                <a:tab pos="41940163" algn="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114800" defTabSz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41940163" algn="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4572000" defTabSz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41940163" algn="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5029200" defTabSz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41940163" algn="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5486400" defTabSz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41940163" algn="r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8000" dirty="0">
                <a:latin typeface="Tahoma" charset="0"/>
                <a:ea typeface="Tahoma" charset="0"/>
                <a:cs typeface="Tahoma" charset="0"/>
              </a:rPr>
              <a:t>Human-robot interfacing: Using NAO and Oculus Rift for video feedback and control</a:t>
            </a:r>
            <a:endParaRPr lang="en-CA" sz="8000" dirty="0" smtClean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-76200" y="0"/>
            <a:ext cx="43967400" cy="33002538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gradFill rotWithShape="0">
                  <a:gsLst>
                    <a:gs pos="0">
                      <a:srgbClr val="2F3853"/>
                    </a:gs>
                    <a:gs pos="50000">
                      <a:srgbClr val="B0C5C8"/>
                    </a:gs>
                    <a:gs pos="100000">
                      <a:srgbClr val="2F3853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0" y="0"/>
            <a:ext cx="43891200" cy="32918400"/>
          </a:xfrm>
          <a:prstGeom prst="rect">
            <a:avLst/>
          </a:prstGeom>
          <a:noFill/>
          <a:ln w="171450">
            <a:solidFill>
              <a:schemeClr val="bg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19" name="AutoShape 1063"/>
          <p:cNvSpPr>
            <a:spLocks noChangeArrowheads="1"/>
          </p:cNvSpPr>
          <p:nvPr/>
        </p:nvSpPr>
        <p:spPr bwMode="auto">
          <a:xfrm>
            <a:off x="927621" y="31726263"/>
            <a:ext cx="42144676" cy="731520"/>
          </a:xfrm>
          <a:prstGeom prst="roundRect">
            <a:avLst>
              <a:gd name="adj" fmla="val 50000"/>
            </a:avLst>
          </a:prstGeom>
          <a:solidFill>
            <a:srgbClr val="0000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0" tIns="0" rIns="0" bIns="0" anchor="ctr"/>
          <a:lstStyle/>
          <a:p>
            <a:pPr algn="ctr"/>
            <a:r>
              <a:rPr lang="en-US" sz="3600" b="0" dirty="0" smtClean="0">
                <a:latin typeface="Calibri"/>
                <a:cs typeface="Calibri"/>
              </a:rPr>
              <a:t>Capstone Presentation •  December 4</a:t>
            </a:r>
            <a:r>
              <a:rPr lang="en-US" sz="3600" b="0" baseline="30000" dirty="0" smtClean="0">
                <a:latin typeface="Calibri"/>
                <a:cs typeface="Calibri"/>
              </a:rPr>
              <a:t>th</a:t>
            </a:r>
            <a:r>
              <a:rPr lang="en-US" sz="3600" b="0" dirty="0" smtClean="0">
                <a:latin typeface="Calibri"/>
                <a:cs typeface="Calibri"/>
              </a:rPr>
              <a:t> 2015 • Christopher Newport University</a:t>
            </a:r>
            <a:endParaRPr lang="en-US" sz="3600" b="0" dirty="0">
              <a:latin typeface="Calibri"/>
              <a:cs typeface="Calibri"/>
            </a:endParaRPr>
          </a:p>
        </p:txBody>
      </p:sp>
      <p:sp>
        <p:nvSpPr>
          <p:cNvPr id="17" name="AutoShape 916"/>
          <p:cNvSpPr>
            <a:spLocks noChangeArrowheads="1"/>
          </p:cNvSpPr>
          <p:nvPr/>
        </p:nvSpPr>
        <p:spPr bwMode="auto">
          <a:xfrm>
            <a:off x="850226" y="4697243"/>
            <a:ext cx="22071328" cy="5177535"/>
          </a:xfrm>
          <a:prstGeom prst="roundRect">
            <a:avLst>
              <a:gd name="adj" fmla="val 4742"/>
            </a:avLst>
          </a:prstGeom>
          <a:gradFill flip="none" rotWithShape="1">
            <a:gsLst>
              <a:gs pos="20000">
                <a:srgbClr val="000080"/>
              </a:gs>
              <a:gs pos="35000">
                <a:srgbClr val="FFFFFF"/>
              </a:gs>
            </a:gsLst>
            <a:lin ang="5400000" scaled="0"/>
            <a:tileRect/>
          </a:gradFill>
          <a:ln w="25400">
            <a:solidFill>
              <a:srgbClr val="000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t" anchorCtr="0"/>
          <a:lstStyle/>
          <a:p>
            <a:pPr algn="ctr">
              <a:spcAft>
                <a:spcPts val="4800"/>
              </a:spcAft>
            </a:pPr>
            <a:r>
              <a:rPr lang="en-US" sz="7200" b="0" dirty="0" smtClean="0">
                <a:latin typeface="Calibri"/>
                <a:cs typeface="Calibri"/>
              </a:rPr>
              <a:t>Objective</a:t>
            </a:r>
            <a:endParaRPr lang="en-US" sz="8000" b="0" dirty="0">
              <a:latin typeface="Calibri"/>
              <a:cs typeface="Calibri"/>
            </a:endParaRPr>
          </a:p>
          <a:p>
            <a:pPr marL="457200" indent="-320040" algn="l">
              <a:buFont typeface="Arial"/>
              <a:buChar char="•"/>
            </a:pPr>
            <a:r>
              <a:rPr lang="en-US" sz="4400" b="0" dirty="0">
                <a:solidFill>
                  <a:srgbClr val="000000"/>
                </a:solidFill>
                <a:latin typeface="Calibri"/>
                <a:cs typeface="Calibri"/>
              </a:rPr>
              <a:t>Our </a:t>
            </a:r>
            <a:r>
              <a:rPr lang="en-US" sz="4400" u="sng" dirty="0">
                <a:solidFill>
                  <a:srgbClr val="000000"/>
                </a:solidFill>
                <a:latin typeface="Calibri"/>
                <a:cs typeface="Calibri"/>
              </a:rPr>
              <a:t>goal</a:t>
            </a:r>
            <a:r>
              <a:rPr lang="en-US" sz="4400" b="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4400" b="0" dirty="0" smtClean="0">
                <a:solidFill>
                  <a:srgbClr val="000000"/>
                </a:solidFill>
                <a:latin typeface="Calibri"/>
                <a:cs typeface="Calibri"/>
              </a:rPr>
              <a:t>is to control a NAO robot’s head movement with an Oculus Rift while simultaneously displaying the robot’s vision onto the oculus rift.</a:t>
            </a:r>
          </a:p>
          <a:p>
            <a:pPr marL="457200" indent="-320040" algn="l">
              <a:buFont typeface="Arial"/>
              <a:buChar char="•"/>
            </a:pPr>
            <a:r>
              <a:rPr lang="en-US" sz="4400" b="0" dirty="0" smtClean="0">
                <a:solidFill>
                  <a:srgbClr val="000000"/>
                </a:solidFill>
                <a:latin typeface="Calibri"/>
                <a:cs typeface="Calibri"/>
              </a:rPr>
              <a:t>We </a:t>
            </a:r>
            <a:r>
              <a:rPr lang="en-US" sz="4400" u="sng" dirty="0" smtClean="0">
                <a:solidFill>
                  <a:srgbClr val="000000"/>
                </a:solidFill>
                <a:latin typeface="Calibri"/>
                <a:cs typeface="Calibri"/>
              </a:rPr>
              <a:t>propose </a:t>
            </a:r>
            <a:r>
              <a:rPr lang="en-US" sz="4400" b="0" dirty="0" smtClean="0">
                <a:solidFill>
                  <a:srgbClr val="000000"/>
                </a:solidFill>
                <a:latin typeface="Calibri"/>
                <a:cs typeface="Calibri"/>
              </a:rPr>
              <a:t>a general design for controlling a robot remotely using digital sensory data</a:t>
            </a:r>
          </a:p>
          <a:p>
            <a:pPr marL="457200" indent="-320040" algn="l">
              <a:buFont typeface="Arial"/>
              <a:buChar char="•"/>
            </a:pPr>
            <a:r>
              <a:rPr lang="en-US" sz="4400" b="0" dirty="0" smtClean="0">
                <a:solidFill>
                  <a:srgbClr val="000000"/>
                </a:solidFill>
                <a:latin typeface="Calibri"/>
                <a:cs typeface="Calibri"/>
              </a:rPr>
              <a:t>Our </a:t>
            </a:r>
            <a:r>
              <a:rPr lang="en-US" sz="4400" u="sng" dirty="0" smtClean="0">
                <a:solidFill>
                  <a:srgbClr val="000000"/>
                </a:solidFill>
                <a:latin typeface="Calibri"/>
                <a:cs typeface="Calibri"/>
              </a:rPr>
              <a:t>contribution </a:t>
            </a:r>
            <a:r>
              <a:rPr lang="en-US" sz="4400" b="0" dirty="0" smtClean="0">
                <a:solidFill>
                  <a:srgbClr val="000000"/>
                </a:solidFill>
                <a:latin typeface="Calibri"/>
                <a:cs typeface="Calibri"/>
              </a:rPr>
              <a:t>is a model in which networked communication achieves remote movement with a machine </a:t>
            </a:r>
            <a:endParaRPr lang="en-US" sz="44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5" name="AutoShape 916"/>
          <p:cNvSpPr>
            <a:spLocks noChangeArrowheads="1"/>
          </p:cNvSpPr>
          <p:nvPr/>
        </p:nvSpPr>
        <p:spPr bwMode="auto">
          <a:xfrm>
            <a:off x="927621" y="11593022"/>
            <a:ext cx="21916539" cy="19671997"/>
          </a:xfrm>
          <a:prstGeom prst="roundRect">
            <a:avLst>
              <a:gd name="adj" fmla="val 1401"/>
            </a:avLst>
          </a:prstGeom>
          <a:gradFill flip="none" rotWithShape="1">
            <a:gsLst>
              <a:gs pos="10000">
                <a:srgbClr val="000080"/>
              </a:gs>
              <a:gs pos="15000">
                <a:srgbClr val="FFFFFF"/>
              </a:gs>
            </a:gsLst>
            <a:lin ang="5400000" scaled="0"/>
            <a:tileRect/>
          </a:gradFill>
          <a:ln w="25400">
            <a:solidFill>
              <a:srgbClr val="000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t" anchorCtr="0"/>
          <a:lstStyle/>
          <a:p>
            <a:pPr algn="ctr">
              <a:spcAft>
                <a:spcPts val="4800"/>
              </a:spcAft>
            </a:pPr>
            <a:r>
              <a:rPr lang="en-US" sz="7200" b="0" dirty="0" smtClean="0">
                <a:latin typeface="Calibri"/>
                <a:cs typeface="Calibri"/>
              </a:rPr>
              <a:t>Design</a:t>
            </a:r>
            <a:endParaRPr lang="en-US" sz="48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2234" y="18383057"/>
            <a:ext cx="6680454" cy="10058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0689" y="21429020"/>
            <a:ext cx="5238750" cy="3752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970629" y="16459200"/>
            <a:ext cx="105432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tx1">
                    <a:lumMod val="10000"/>
                  </a:schemeClr>
                </a:solidFill>
              </a:rPr>
              <a:t>Meet The Components</a:t>
            </a:r>
            <a:endParaRPr lang="en-US" sz="7200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281947" y="18550297"/>
            <a:ext cx="4197927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tx1">
                    <a:lumMod val="10000"/>
                  </a:schemeClr>
                </a:solidFill>
              </a:rPr>
              <a:t>NAO Robot:</a:t>
            </a:r>
          </a:p>
          <a:p>
            <a:pPr algn="l"/>
            <a:r>
              <a:rPr lang="en-US" sz="3600" dirty="0" smtClean="0">
                <a:solidFill>
                  <a:schemeClr val="tx1">
                    <a:lumMod val="10000"/>
                  </a:schemeClr>
                </a:solidFill>
              </a:rPr>
              <a:t>Aldebaran’s NAO robot is a powerful robot capable of a wide range of human interfacing options. This was a great starting point for this project because of the extensive SDK for controlling the robot’s movements.</a:t>
            </a:r>
            <a:endParaRPr lang="en-US" sz="3600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629439" y="18657109"/>
            <a:ext cx="4197927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tx1">
                    <a:lumMod val="10000"/>
                  </a:schemeClr>
                </a:solidFill>
              </a:rPr>
              <a:t>Oculus Rift:</a:t>
            </a:r>
          </a:p>
          <a:p>
            <a:pPr algn="l"/>
            <a:r>
              <a:rPr lang="en-US" sz="3600" dirty="0" smtClean="0">
                <a:solidFill>
                  <a:schemeClr val="tx1">
                    <a:lumMod val="10000"/>
                  </a:schemeClr>
                </a:solidFill>
              </a:rPr>
              <a:t>One of the top Headsets in VR technology with an extensive range of applications and help. This VR headset was a no brainer for developing the technology to interface with the NAO robot.</a:t>
            </a:r>
            <a:endParaRPr lang="en-US" sz="3600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19" name="AutoShape 916"/>
          <p:cNvSpPr>
            <a:spLocks noChangeArrowheads="1"/>
          </p:cNvSpPr>
          <p:nvPr/>
        </p:nvSpPr>
        <p:spPr bwMode="auto">
          <a:xfrm>
            <a:off x="33390689" y="4716115"/>
            <a:ext cx="8938037" cy="10357129"/>
          </a:xfrm>
          <a:prstGeom prst="roundRect">
            <a:avLst>
              <a:gd name="adj" fmla="val 1401"/>
            </a:avLst>
          </a:prstGeom>
          <a:gradFill flip="none" rotWithShape="1">
            <a:gsLst>
              <a:gs pos="10000">
                <a:srgbClr val="000080"/>
              </a:gs>
              <a:gs pos="15000">
                <a:srgbClr val="FFFFFF"/>
              </a:gs>
            </a:gsLst>
            <a:lin ang="5400000" scaled="0"/>
            <a:tileRect/>
          </a:gradFill>
          <a:ln w="25400">
            <a:solidFill>
              <a:srgbClr val="000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t" anchorCtr="0"/>
          <a:lstStyle/>
          <a:p>
            <a:pPr algn="ctr">
              <a:spcAft>
                <a:spcPts val="4800"/>
              </a:spcAft>
            </a:pPr>
            <a:r>
              <a:rPr lang="en-US" sz="7200" b="0" smtClean="0">
                <a:latin typeface="Calibri"/>
                <a:cs typeface="Calibri"/>
              </a:rPr>
              <a:t>Presenters</a:t>
            </a:r>
          </a:p>
          <a:p>
            <a:pPr algn="ctr">
              <a:spcAft>
                <a:spcPts val="4800"/>
              </a:spcAft>
            </a:pPr>
            <a:endParaRPr lang="en-US" sz="7200" b="0" dirty="0" smtClean="0">
              <a:latin typeface="Calibri"/>
              <a:cs typeface="Calibri"/>
            </a:endParaRPr>
          </a:p>
        </p:txBody>
      </p:sp>
      <p:sp>
        <p:nvSpPr>
          <p:cNvPr id="323" name="Text Box 11"/>
          <p:cNvSpPr txBox="1">
            <a:spLocks noChangeArrowheads="1"/>
          </p:cNvSpPr>
          <p:nvPr/>
        </p:nvSpPr>
        <p:spPr bwMode="auto">
          <a:xfrm>
            <a:off x="33330824" y="6177480"/>
            <a:ext cx="8997902" cy="467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2822" tIns="91411" rIns="182822" bIns="91411" anchor="ctr">
            <a:spAutoFit/>
          </a:bodyPr>
          <a:lstStyle>
            <a:lvl1pPr algn="l" defTabSz="18288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914400" algn="l" defTabSz="18288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828800" algn="l" defTabSz="18288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2743200" algn="l" defTabSz="18288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3657600" algn="l" defTabSz="18288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114800" defTabSz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4572000" defTabSz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5029200" defTabSz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5486400" defTabSz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ts val="7000"/>
              </a:lnSpc>
            </a:pPr>
            <a:r>
              <a:rPr lang="en-US" sz="6600" dirty="0" smtClean="0">
                <a:solidFill>
                  <a:srgbClr val="000000"/>
                </a:solidFill>
                <a:latin typeface="Calibri"/>
                <a:cs typeface="Calibri"/>
              </a:rPr>
              <a:t>John Wesley </a:t>
            </a:r>
            <a:r>
              <a:rPr lang="en-US" sz="6600" dirty="0" err="1" smtClean="0">
                <a:solidFill>
                  <a:srgbClr val="000000"/>
                </a:solidFill>
                <a:latin typeface="Calibri"/>
                <a:cs typeface="Calibri"/>
              </a:rPr>
              <a:t>Hayhurst</a:t>
            </a:r>
            <a:r>
              <a:rPr lang="en-US" sz="6600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4800" b="0" dirty="0" smtClean="0">
                <a:solidFill>
                  <a:srgbClr val="000000"/>
                </a:solidFill>
                <a:latin typeface="Calibri"/>
                <a:cs typeface="Calibri"/>
              </a:rPr>
              <a:t>johnwesley.hayhurst.12@cnu.edu</a:t>
            </a:r>
            <a:r>
              <a:rPr lang="en-US" sz="6600" dirty="0" smtClean="0">
                <a:solidFill>
                  <a:srgbClr val="000000"/>
                </a:solidFill>
                <a:latin typeface="Calibri"/>
                <a:cs typeface="Calibri"/>
              </a:rPr>
              <a:t>	</a:t>
            </a:r>
          </a:p>
          <a:p>
            <a:pPr>
              <a:lnSpc>
                <a:spcPts val="7000"/>
              </a:lnSpc>
            </a:pPr>
            <a:r>
              <a:rPr lang="en-US" sz="6600" dirty="0" smtClean="0">
                <a:solidFill>
                  <a:srgbClr val="000000"/>
                </a:solidFill>
                <a:latin typeface="Calibri"/>
                <a:cs typeface="Calibri"/>
              </a:rPr>
              <a:t>Juan Vallejo</a:t>
            </a:r>
            <a:endParaRPr lang="en-US" sz="6600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ts val="7000"/>
              </a:lnSpc>
            </a:pPr>
            <a:r>
              <a:rPr lang="en-US" sz="4800" b="0" dirty="0" smtClean="0">
                <a:solidFill>
                  <a:srgbClr val="000000"/>
                </a:solidFill>
                <a:latin typeface="Calibri"/>
                <a:cs typeface="Calibri"/>
              </a:rPr>
              <a:t>juan.Vallejo.12@cnu.edu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07" y="14313914"/>
            <a:ext cx="21473766" cy="167756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665801" y="6794002"/>
            <a:ext cx="5920741" cy="44072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22567" y="12326513"/>
            <a:ext cx="4377072" cy="1494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</a:rPr>
              <a:t>John Wesley </a:t>
            </a:r>
            <a:r>
              <a:rPr lang="en-US" sz="4400" dirty="0" err="1" smtClean="0">
                <a:solidFill>
                  <a:srgbClr val="000000"/>
                </a:solidFill>
              </a:rPr>
              <a:t>Hayhurst</a:t>
            </a:r>
            <a:endParaRPr lang="en-US" sz="4400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801088" y="12386359"/>
            <a:ext cx="43770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</a:rPr>
              <a:t>Juan </a:t>
            </a:r>
          </a:p>
          <a:p>
            <a:pPr algn="ctr"/>
            <a:r>
              <a:rPr lang="en-US" sz="4400" dirty="0" smtClean="0">
                <a:solidFill>
                  <a:srgbClr val="000000"/>
                </a:solidFill>
              </a:rPr>
              <a:t>Vallejo</a:t>
            </a:r>
            <a:endParaRPr lang="en-US" sz="44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913048" y="14329777"/>
            <a:ext cx="5034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rgbClr val="000000"/>
                </a:solidFill>
              </a:rPr>
              <a:t>johnwesley.hayhurst.12@cnu.edu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709440" y="14313914"/>
            <a:ext cx="5034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j</a:t>
            </a:r>
            <a:r>
              <a:rPr lang="en-US" sz="2000" dirty="0" smtClean="0">
                <a:solidFill>
                  <a:srgbClr val="000000"/>
                </a:solidFill>
              </a:rPr>
              <a:t>uan.vallejo.12@cnu.edu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021004" y="6744121"/>
            <a:ext cx="5958691" cy="4469019"/>
          </a:xfrm>
          <a:prstGeom prst="rect">
            <a:avLst/>
          </a:prstGeom>
        </p:spPr>
      </p:pic>
      <p:sp>
        <p:nvSpPr>
          <p:cNvPr id="33" name="AutoShape 916"/>
          <p:cNvSpPr>
            <a:spLocks noChangeArrowheads="1"/>
          </p:cNvSpPr>
          <p:nvPr/>
        </p:nvSpPr>
        <p:spPr bwMode="auto">
          <a:xfrm>
            <a:off x="23582721" y="4766604"/>
            <a:ext cx="8591766" cy="10306639"/>
          </a:xfrm>
          <a:prstGeom prst="roundRect">
            <a:avLst>
              <a:gd name="adj" fmla="val 1401"/>
            </a:avLst>
          </a:prstGeom>
          <a:gradFill flip="none" rotWithShape="1">
            <a:gsLst>
              <a:gs pos="10000">
                <a:srgbClr val="000080"/>
              </a:gs>
              <a:gs pos="15000">
                <a:srgbClr val="FFFFFF"/>
              </a:gs>
            </a:gsLst>
            <a:lin ang="5400000" scaled="0"/>
            <a:tileRect/>
          </a:gradFill>
          <a:ln w="25400">
            <a:solidFill>
              <a:srgbClr val="000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t" anchorCtr="0"/>
          <a:lstStyle/>
          <a:p>
            <a:pPr algn="ctr">
              <a:spcAft>
                <a:spcPts val="4800"/>
              </a:spcAft>
            </a:pPr>
            <a:r>
              <a:rPr lang="en-US" sz="6600" b="0" dirty="0" smtClean="0">
                <a:latin typeface="Calibri"/>
                <a:cs typeface="Calibri"/>
              </a:rPr>
              <a:t>Technology Used</a:t>
            </a:r>
          </a:p>
          <a:p>
            <a:pPr marL="857250" indent="-857250" algn="l">
              <a:spcAft>
                <a:spcPts val="4800"/>
              </a:spcAft>
              <a:buFont typeface="Arial" charset="0"/>
              <a:buChar char="•"/>
            </a:pPr>
            <a:endParaRPr lang="en-US" sz="7200" b="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algn="l">
              <a:spcAft>
                <a:spcPts val="4800"/>
              </a:spcAft>
            </a:pPr>
            <a:endParaRPr lang="en-US" sz="7200" b="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857250" indent="-857250" algn="l">
              <a:spcAft>
                <a:spcPts val="4800"/>
              </a:spcAft>
              <a:buFont typeface="Arial" charset="0"/>
              <a:buChar char="•"/>
            </a:pPr>
            <a:endParaRPr lang="en-US" sz="7200" b="0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553518" y="6926742"/>
            <a:ext cx="7269480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0000"/>
                </a:solidFill>
              </a:rPr>
              <a:t>C++</a:t>
            </a:r>
          </a:p>
          <a:p>
            <a:endParaRPr lang="en-US" sz="4000" dirty="0" smtClean="0">
              <a:solidFill>
                <a:srgbClr val="000000"/>
              </a:solidFill>
            </a:endParaRPr>
          </a:p>
          <a:p>
            <a:r>
              <a:rPr lang="en-US" sz="4000" dirty="0" smtClean="0">
                <a:solidFill>
                  <a:srgbClr val="000000"/>
                </a:solidFill>
              </a:rPr>
              <a:t>NAO SDK</a:t>
            </a:r>
          </a:p>
          <a:p>
            <a:endParaRPr lang="en-US" sz="4000" dirty="0" smtClean="0">
              <a:solidFill>
                <a:srgbClr val="000000"/>
              </a:solidFill>
            </a:endParaRPr>
          </a:p>
          <a:p>
            <a:r>
              <a:rPr lang="en-US" sz="4000" dirty="0" smtClean="0">
                <a:solidFill>
                  <a:srgbClr val="000000"/>
                </a:solidFill>
              </a:rPr>
              <a:t>Oculus SDK</a:t>
            </a:r>
          </a:p>
          <a:p>
            <a:endParaRPr lang="en-US" sz="4000" dirty="0" smtClean="0">
              <a:solidFill>
                <a:srgbClr val="000000"/>
              </a:solidFill>
            </a:endParaRPr>
          </a:p>
          <a:p>
            <a:r>
              <a:rPr lang="en-US" sz="4000" dirty="0" smtClean="0">
                <a:solidFill>
                  <a:srgbClr val="000000"/>
                </a:solidFill>
              </a:rPr>
              <a:t>Node JS</a:t>
            </a:r>
          </a:p>
          <a:p>
            <a:endParaRPr lang="en-US" sz="4000" dirty="0" smtClean="0">
              <a:solidFill>
                <a:srgbClr val="000000"/>
              </a:solidFill>
            </a:endParaRPr>
          </a:p>
          <a:p>
            <a:r>
              <a:rPr lang="en-US" sz="4000" dirty="0" err="1" smtClean="0">
                <a:solidFill>
                  <a:srgbClr val="000000"/>
                </a:solidFill>
              </a:rPr>
              <a:t>Gstreamer</a:t>
            </a:r>
            <a:endParaRPr lang="en-US" sz="4000" dirty="0" smtClean="0">
              <a:solidFill>
                <a:srgbClr val="000000"/>
              </a:solidFill>
            </a:endParaRPr>
          </a:p>
          <a:p>
            <a:endParaRPr lang="en-US" sz="4000" dirty="0" smtClean="0">
              <a:solidFill>
                <a:srgbClr val="000000"/>
              </a:solidFill>
            </a:endParaRPr>
          </a:p>
          <a:p>
            <a:r>
              <a:rPr lang="en-US" sz="4000" dirty="0" smtClean="0">
                <a:solidFill>
                  <a:srgbClr val="000000"/>
                </a:solidFill>
              </a:rPr>
              <a:t>UDP</a:t>
            </a:r>
          </a:p>
          <a:p>
            <a:endParaRPr lang="en-US" sz="4000" dirty="0" smtClean="0">
              <a:solidFill>
                <a:srgbClr val="000000"/>
              </a:solidFill>
            </a:endParaRPr>
          </a:p>
          <a:p>
            <a:r>
              <a:rPr lang="en-US" sz="4000" dirty="0" smtClean="0">
                <a:solidFill>
                  <a:srgbClr val="000000"/>
                </a:solidFill>
              </a:rPr>
              <a:t>TCP</a:t>
            </a:r>
          </a:p>
          <a:p>
            <a:endParaRPr lang="en-US" sz="4000" dirty="0">
              <a:solidFill>
                <a:srgbClr val="000000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59651" y="6249627"/>
            <a:ext cx="3449869" cy="36251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23249" y="9344112"/>
            <a:ext cx="6050526" cy="302526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48804" y="13018397"/>
            <a:ext cx="4970278" cy="125113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1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ahom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1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ahoma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">
    <a:dk1>
      <a:srgbClr val="D4D4EA"/>
    </a:dk1>
    <a:lt1>
      <a:srgbClr val="FFFFFF"/>
    </a:lt1>
    <a:dk2>
      <a:srgbClr val="A9CBAF"/>
    </a:dk2>
    <a:lt2>
      <a:srgbClr val="006699"/>
    </a:lt2>
    <a:accent1>
      <a:srgbClr val="006666"/>
    </a:accent1>
    <a:accent2>
      <a:srgbClr val="599364"/>
    </a:accent2>
    <a:accent3>
      <a:srgbClr val="FFFFFF"/>
    </a:accent3>
    <a:accent4>
      <a:srgbClr val="B5B5C8"/>
    </a:accent4>
    <a:accent5>
      <a:srgbClr val="AAB8B8"/>
    </a:accent5>
    <a:accent6>
      <a:srgbClr val="50855A"/>
    </a:accent6>
    <a:hlink>
      <a:srgbClr val="35356B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Proposal</Template>
  <TotalTime>17073</TotalTime>
  <Words>185</Words>
  <Application>Microsoft Macintosh PowerPoint</Application>
  <PresentationFormat>Custom</PresentationFormat>
  <Paragraphs>36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ＭＳ Ｐゴシック</vt:lpstr>
      <vt:lpstr>Tahoma</vt:lpstr>
      <vt:lpstr>Times New Roman</vt:lpstr>
      <vt:lpstr>Blank Presentation</vt:lpstr>
      <vt:lpstr>PowerPoint Presentation</vt:lpstr>
    </vt:vector>
  </TitlesOfParts>
  <Company>CNU</Company>
  <LinksUpToDate>false</LinksUpToDate>
  <SharedDoc>false</SharedDoc>
  <HyperlinkBase>pages.cpsc.ucalgary.ca/~robertof/</HyperlinkBase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model for message semantics using social commitments</dc:title>
  <dc:creator>Roberto A. Flores</dc:creator>
  <cp:keywords/>
  <dc:description>Poster presented at AAMAS'05, Utrecht</dc:description>
  <cp:lastModifiedBy>John Wesley Hayhurst</cp:lastModifiedBy>
  <cp:revision>224</cp:revision>
  <cp:lastPrinted>1999-05-20T22:27:52Z</cp:lastPrinted>
  <dcterms:created xsi:type="dcterms:W3CDTF">1999-03-02T21:02:52Z</dcterms:created>
  <dcterms:modified xsi:type="dcterms:W3CDTF">2015-12-09T20:30:31Z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2</vt:i4>
  </property>
  <property fmtid="{D5CDD505-2E9C-101B-9397-08002B2CF9AE}" pid="4" name="Compression">
    <vt:i4>90</vt:i4>
  </property>
  <property fmtid="{D5CDD505-2E9C-101B-9397-08002B2CF9AE}" pid="5" name="ScreenSize">
    <vt:i4>1</vt:i4>
  </property>
  <property fmtid="{D5CDD505-2E9C-101B-9397-08002B2CF9AE}" pid="6" name="ScreenUsage">
    <vt:i4>3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4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C:\WINNT\Profiles\carpenda\Personal</vt:lpwstr>
  </property>
</Properties>
</file>